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Oswald ExtraLight"/>
      <p:regular r:id="rId34"/>
      <p:bold r:id="rId35"/>
    </p:embeddedFont>
    <p:embeddedFont>
      <p:font typeface="Oswald Medium"/>
      <p:regular r:id="rId36"/>
      <p:bold r:id="rId37"/>
    </p:embeddedFont>
    <p:embeddedFont>
      <p:font typeface="Source Code Pro"/>
      <p:regular r:id="rId38"/>
      <p:bold r:id="rId39"/>
      <p:italic r:id="rId40"/>
      <p:boldItalic r:id="rId41"/>
    </p:embeddedFont>
    <p:embeddedFont>
      <p:font typeface="Oswald Light"/>
      <p:regular r:id="rId42"/>
      <p:bold r:id="rId43"/>
    </p:embeddedFont>
    <p:embeddedFont>
      <p:font typeface="Oswald SemiBold"/>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ABE7E5-A92D-443C-8D15-EF8C0F1F5272}">
  <a:tblStyle styleId="{ABABE7E5-A92D-443C-8D15-EF8C0F1F5272}"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slide" Target="slides/slide14.xml"/><Relationship Id="rId42" Type="http://schemas.openxmlformats.org/officeDocument/2006/relationships/font" Target="fonts/OswaldLight-regular.fntdata"/><Relationship Id="rId41" Type="http://schemas.openxmlformats.org/officeDocument/2006/relationships/font" Target="fonts/SourceCodePro-boldItalic.fntdata"/><Relationship Id="rId22" Type="http://schemas.openxmlformats.org/officeDocument/2006/relationships/slide" Target="slides/slide16.xml"/><Relationship Id="rId44" Type="http://schemas.openxmlformats.org/officeDocument/2006/relationships/font" Target="fonts/OswaldSemiBold-regular.fntdata"/><Relationship Id="rId21" Type="http://schemas.openxmlformats.org/officeDocument/2006/relationships/slide" Target="slides/slide15.xml"/><Relationship Id="rId43" Type="http://schemas.openxmlformats.org/officeDocument/2006/relationships/font" Target="fonts/OswaldLight-bold.fntdata"/><Relationship Id="rId24" Type="http://schemas.openxmlformats.org/officeDocument/2006/relationships/slide" Target="slides/slide18.xml"/><Relationship Id="rId46" Type="http://schemas.openxmlformats.org/officeDocument/2006/relationships/font" Target="fonts/Oswald-regular.fntdata"/><Relationship Id="rId23" Type="http://schemas.openxmlformats.org/officeDocument/2006/relationships/slide" Target="slides/slide17.xml"/><Relationship Id="rId45" Type="http://schemas.openxmlformats.org/officeDocument/2006/relationships/font" Target="fonts/Oswald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ExtraLight-bold.fntdata"/><Relationship Id="rId12" Type="http://schemas.openxmlformats.org/officeDocument/2006/relationships/slide" Target="slides/slide6.xml"/><Relationship Id="rId34" Type="http://schemas.openxmlformats.org/officeDocument/2006/relationships/font" Target="fonts/OswaldExtraLight-regular.fntdata"/><Relationship Id="rId15" Type="http://schemas.openxmlformats.org/officeDocument/2006/relationships/slide" Target="slides/slide9.xml"/><Relationship Id="rId37" Type="http://schemas.openxmlformats.org/officeDocument/2006/relationships/font" Target="fonts/OswaldMedium-bold.fntdata"/><Relationship Id="rId14" Type="http://schemas.openxmlformats.org/officeDocument/2006/relationships/slide" Target="slides/slide8.xml"/><Relationship Id="rId36" Type="http://schemas.openxmlformats.org/officeDocument/2006/relationships/font" Target="fonts/OswaldMedium-regular.fntdata"/><Relationship Id="rId17" Type="http://schemas.openxmlformats.org/officeDocument/2006/relationships/slide" Target="slides/slide11.xml"/><Relationship Id="rId39" Type="http://schemas.openxmlformats.org/officeDocument/2006/relationships/font" Target="fonts/SourceCodePro-bold.fntdata"/><Relationship Id="rId16" Type="http://schemas.openxmlformats.org/officeDocument/2006/relationships/slide" Target="slides/slide10.xml"/><Relationship Id="rId38" Type="http://schemas.openxmlformats.org/officeDocument/2006/relationships/font" Target="fonts/SourceCode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82021a6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82021a6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1a2107052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81a2107052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82021a6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2021a6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82021a616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2021a616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1fd36cd5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1fd36cd5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81fd36cd5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1fd36cd5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1fd36cd5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81fd36cd5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1fd36cd5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81fd36cd5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1fd36cd5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1fd36cd5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1fd36cd5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81fd36cd5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81a210705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81a210705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1fd36cd5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1fd36cd5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81fd36cd5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81fd36cd5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81fd36cd5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1fd36cd5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2021a616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82021a61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82021a6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82021a6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2021a61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2021a61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2021a61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2021a61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1fd36cd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1fd36cd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81a210705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81a210705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1a210705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1a210705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81a210705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81a210705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81a210705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81a210705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81a210705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81a210705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81a210705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81a210705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1a2107052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81a2107052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Claro Perú</a:t>
            </a:r>
            <a:endParaRPr/>
          </a:p>
        </p:txBody>
      </p:sp>
      <p:sp>
        <p:nvSpPr>
          <p:cNvPr id="63" name="Google Shape;63;p13"/>
          <p:cNvSpPr txBox="1"/>
          <p:nvPr>
            <p:ph idx="1" type="subTitle"/>
          </p:nvPr>
        </p:nvSpPr>
        <p:spPr>
          <a:xfrm>
            <a:off x="0" y="3494000"/>
            <a:ext cx="37473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Integrantes</a:t>
            </a:r>
            <a:endParaRPr/>
          </a:p>
        </p:txBody>
      </p:sp>
      <p:sp>
        <p:nvSpPr>
          <p:cNvPr id="64" name="Google Shape;64;p13"/>
          <p:cNvSpPr txBox="1"/>
          <p:nvPr>
            <p:ph idx="1" type="subTitle"/>
          </p:nvPr>
        </p:nvSpPr>
        <p:spPr>
          <a:xfrm>
            <a:off x="4119450" y="3494000"/>
            <a:ext cx="4498800" cy="1260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s-419" sz="2000"/>
              <a:t>Callupe Pardo Yoselyn Patricia</a:t>
            </a:r>
            <a:endParaRPr sz="2000"/>
          </a:p>
          <a:p>
            <a:pPr indent="-355600" lvl="0" marL="457200" rtl="0" algn="l">
              <a:spcBef>
                <a:spcPts val="0"/>
              </a:spcBef>
              <a:spcAft>
                <a:spcPts val="0"/>
              </a:spcAft>
              <a:buSzPts val="2000"/>
              <a:buChar char="➔"/>
            </a:pPr>
            <a:r>
              <a:rPr lang="es-419" sz="2000"/>
              <a:t>Garro Oré Willian Jesús</a:t>
            </a:r>
            <a:endParaRPr sz="2000"/>
          </a:p>
          <a:p>
            <a:pPr indent="-355600" lvl="0" marL="457200" rtl="0" algn="l">
              <a:spcBef>
                <a:spcPts val="0"/>
              </a:spcBef>
              <a:spcAft>
                <a:spcPts val="0"/>
              </a:spcAft>
              <a:buSzPts val="2000"/>
              <a:buChar char="➔"/>
            </a:pPr>
            <a:r>
              <a:rPr lang="es-419" sz="2000"/>
              <a:t>Nuñez</a:t>
            </a:r>
            <a:r>
              <a:rPr lang="es-419" sz="2000"/>
              <a:t>-</a:t>
            </a:r>
            <a:r>
              <a:rPr lang="es-419" sz="2000"/>
              <a:t>Poma</a:t>
            </a:r>
            <a:r>
              <a:rPr lang="es-419" sz="2000"/>
              <a:t>-</a:t>
            </a:r>
            <a:r>
              <a:rPr lang="es-419" sz="2000"/>
              <a:t>Robert Gianpierro Jesus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KPI’s</a:t>
            </a:r>
            <a:r>
              <a:rPr lang="es-419"/>
              <a:t> Iniciales</a:t>
            </a:r>
            <a:endParaRPr/>
          </a:p>
        </p:txBody>
      </p:sp>
      <p:graphicFrame>
        <p:nvGraphicFramePr>
          <p:cNvPr id="125" name="Google Shape;125;p22"/>
          <p:cNvGraphicFramePr/>
          <p:nvPr/>
        </p:nvGraphicFramePr>
        <p:xfrm>
          <a:off x="236350" y="1450000"/>
          <a:ext cx="3000000" cy="3000000"/>
        </p:xfrm>
        <a:graphic>
          <a:graphicData uri="http://schemas.openxmlformats.org/drawingml/2006/table">
            <a:tbl>
              <a:tblPr>
                <a:noFill/>
                <a:tableStyleId>{ABABE7E5-A92D-443C-8D15-EF8C0F1F5272}</a:tableStyleId>
              </a:tblPr>
              <a:tblGrid>
                <a:gridCol w="1432650"/>
                <a:gridCol w="1790800"/>
                <a:gridCol w="1747825"/>
                <a:gridCol w="1518625"/>
                <a:gridCol w="1045850"/>
                <a:gridCol w="1060175"/>
              </a:tblGrid>
              <a:tr h="254500">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Nombre del KPI</a:t>
                      </a:r>
                      <a:endParaRPr b="1" sz="1000">
                        <a:solidFill>
                          <a:srgbClr val="FFFFFF"/>
                        </a:solidFill>
                        <a:latin typeface="Times New Roman"/>
                        <a:ea typeface="Times New Roman"/>
                        <a:cs typeface="Times New Roman"/>
                        <a:sym typeface="Times New Roman"/>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Descripción</a:t>
                      </a:r>
                      <a:endParaRPr b="1" sz="1000">
                        <a:solidFill>
                          <a:srgbClr val="FFFFFF"/>
                        </a:solidFill>
                        <a:latin typeface="Times New Roman"/>
                        <a:ea typeface="Times New Roman"/>
                        <a:cs typeface="Times New Roman"/>
                        <a:sym typeface="Times New Roman"/>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Fórmula</a:t>
                      </a:r>
                      <a:endParaRPr b="1" sz="1000">
                        <a:solidFill>
                          <a:srgbClr val="FFFFFF"/>
                        </a:solidFill>
                        <a:latin typeface="Times New Roman"/>
                        <a:ea typeface="Times New Roman"/>
                        <a:cs typeface="Times New Roman"/>
                        <a:sym typeface="Times New Roman"/>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Unidad de medida</a:t>
                      </a:r>
                      <a:endParaRPr b="1" sz="1000">
                        <a:solidFill>
                          <a:srgbClr val="FFFFFF"/>
                        </a:solidFill>
                        <a:latin typeface="Times New Roman"/>
                        <a:ea typeface="Times New Roman"/>
                        <a:cs typeface="Times New Roman"/>
                        <a:sym typeface="Times New Roman"/>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Frecuencia</a:t>
                      </a:r>
                      <a:endParaRPr b="1" sz="1000">
                        <a:solidFill>
                          <a:srgbClr val="FFFFFF"/>
                        </a:solidFill>
                        <a:latin typeface="Times New Roman"/>
                        <a:ea typeface="Times New Roman"/>
                        <a:cs typeface="Times New Roman"/>
                        <a:sym typeface="Times New Roman"/>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just">
                        <a:lnSpc>
                          <a:spcPct val="115000"/>
                        </a:lnSpc>
                        <a:spcBef>
                          <a:spcPts val="0"/>
                        </a:spcBef>
                        <a:spcAft>
                          <a:spcPts val="0"/>
                        </a:spcAft>
                        <a:buNone/>
                      </a:pPr>
                      <a:r>
                        <a:rPr b="1" lang="es-419" sz="1000">
                          <a:solidFill>
                            <a:srgbClr val="FFFFFF"/>
                          </a:solidFill>
                          <a:latin typeface="Times New Roman"/>
                          <a:ea typeface="Times New Roman"/>
                          <a:cs typeface="Times New Roman"/>
                          <a:sym typeface="Times New Roman"/>
                        </a:rPr>
                        <a:t>Nivel de decisión</a:t>
                      </a:r>
                      <a:endParaRPr b="1" sz="1000">
                        <a:solidFill>
                          <a:srgbClr val="FFFFFF"/>
                        </a:solidFill>
                        <a:latin typeface="Times New Roman"/>
                        <a:ea typeface="Times New Roman"/>
                        <a:cs typeface="Times New Roman"/>
                        <a:sym typeface="Times New Roman"/>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r>
              <a:tr h="69282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conversión de SOT</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porcentaje de órdenes de trabajo completadas exitosamente.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instaladas / SOT totales) * 100</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Diaria</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Operativo / Táctico</a:t>
                      </a:r>
                      <a:endParaRPr sz="1200">
                        <a:latin typeface="Oswald Light"/>
                        <a:ea typeface="Oswald Light"/>
                        <a:cs typeface="Oswald Light"/>
                        <a:sym typeface="Oswald Light"/>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805950">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Tiempo Promedio de Instalación</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tiempo promedio que toma instalar una SOT, desde su creación hasta su cierre.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Suma del tiempo de instalación de todas las SOT / Número de SOT instaladas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Horas / Días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Diaria / Semanal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Táctico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91907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Rechazo de SOT</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porcentaje de órdenes de trabajo que son rechazadas por el cliente o no pueden completarse.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rechazadas / SOT totales) * 100</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Semanal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Táctico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91907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Tiempo Promedio de Dilación por creación</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tiempo adicional que tom</a:t>
                      </a:r>
                      <a:r>
                        <a:rPr lang="es-419" sz="1200">
                          <a:latin typeface="Oswald Light"/>
                          <a:ea typeface="Oswald Light"/>
                          <a:cs typeface="Oswald Light"/>
                          <a:sym typeface="Oswald Light"/>
                        </a:rPr>
                        <a:t>a una SOT en ser atendida</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COUNT(IF(ESTADO=ATENDIDA,</a:t>
                      </a:r>
                      <a:r>
                        <a:rPr lang="es-419" sz="1200">
                          <a:latin typeface="Oswald Light"/>
                          <a:ea typeface="Oswald Light"/>
                          <a:cs typeface="Oswald Light"/>
                          <a:sym typeface="Oswald Light"/>
                        </a:rPr>
                        <a:t>Fecha de atención - Fecha de creación,NULL))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Diaria</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Operativo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aphicFrame>
        <p:nvGraphicFramePr>
          <p:cNvPr id="130" name="Google Shape;130;p23"/>
          <p:cNvGraphicFramePr/>
          <p:nvPr/>
        </p:nvGraphicFramePr>
        <p:xfrm>
          <a:off x="311688" y="189475"/>
          <a:ext cx="3000000" cy="3000000"/>
        </p:xfrm>
        <a:graphic>
          <a:graphicData uri="http://schemas.openxmlformats.org/drawingml/2006/table">
            <a:tbl>
              <a:tblPr>
                <a:noFill/>
                <a:tableStyleId>{ABABE7E5-A92D-443C-8D15-EF8C0F1F5272}</a:tableStyleId>
              </a:tblPr>
              <a:tblGrid>
                <a:gridCol w="1420100"/>
                <a:gridCol w="2470475"/>
                <a:gridCol w="1721050"/>
                <a:gridCol w="1030800"/>
                <a:gridCol w="993150"/>
                <a:gridCol w="885025"/>
              </a:tblGrid>
              <a:tr h="517725">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Nombre del KPI</a:t>
                      </a:r>
                      <a:endParaRPr>
                        <a:solidFill>
                          <a:srgbClr val="FFFFFF"/>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Descripción</a:t>
                      </a:r>
                      <a:endParaRPr>
                        <a:solidFill>
                          <a:srgbClr val="FFFFFF"/>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Fórmula</a:t>
                      </a:r>
                      <a:endParaRPr>
                        <a:solidFill>
                          <a:srgbClr val="FFFFFF"/>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Unidad de medida</a:t>
                      </a:r>
                      <a:endParaRPr>
                        <a:solidFill>
                          <a:srgbClr val="FFFFFF"/>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Frecuencia</a:t>
                      </a:r>
                      <a:endParaRPr>
                        <a:solidFill>
                          <a:srgbClr val="FFFFFF"/>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s-419">
                          <a:solidFill>
                            <a:srgbClr val="FFFFFF"/>
                          </a:solidFill>
                          <a:latin typeface="Oswald Medium"/>
                          <a:ea typeface="Oswald Medium"/>
                          <a:cs typeface="Oswald Medium"/>
                          <a:sym typeface="Oswald Medium"/>
                        </a:rPr>
                        <a:t>Nivel de decisión</a:t>
                      </a:r>
                      <a:endParaRPr>
                        <a:solidFill>
                          <a:srgbClr val="FFFFFF"/>
                        </a:solidFill>
                        <a:latin typeface="Oswald Medium"/>
                        <a:ea typeface="Oswald Medium"/>
                        <a:cs typeface="Oswald Medium"/>
                        <a:sym typeface="Oswald Medium"/>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6B26B"/>
                    </a:solidFill>
                  </a:tcPr>
                </a:tc>
              </a:tr>
              <a:tr h="84207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Tiempo Promedio de Dilación por factibilidad</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tiempo adicional que toma una SOT en ser confirmada</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a:t>
                      </a:r>
                      <a:r>
                        <a:rPr lang="es-419" sz="1200">
                          <a:latin typeface="Oswald Light"/>
                          <a:ea typeface="Oswald Light"/>
                          <a:cs typeface="Oswald Light"/>
                          <a:sym typeface="Oswald Light"/>
                        </a:rPr>
                        <a:t>COUNT(IF(ESTADO=ATENDIDA,Fecha de factibilidad - Fecha de creación,NULL))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Diaria</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Operativo</a:t>
                      </a:r>
                      <a:endParaRPr sz="1200">
                        <a:latin typeface="Oswald Light"/>
                        <a:ea typeface="Oswald Light"/>
                        <a:cs typeface="Oswald Light"/>
                        <a:sym typeface="Oswald Light"/>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60257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sot rechazados por Claro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porcentaje de órdenes de trabajo que son rechazadas por Claro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rechazados por Claro / Sot rechazadas) * 100</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Semanal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Táctico</a:t>
                      </a:r>
                      <a:endParaRPr sz="1200">
                        <a:latin typeface="Oswald Light"/>
                        <a:ea typeface="Oswald Light"/>
                        <a:cs typeface="Oswald Light"/>
                        <a:sym typeface="Oswald Light"/>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634400">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sot rechazados por Cliente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Mide el porcentaje de órdenes de trabajo que son rechazadas por Cliente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rechazados por Cliente / Sot rechazadas) * 100</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Semanal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Táctico</a:t>
                      </a:r>
                      <a:endParaRPr sz="1200">
                        <a:latin typeface="Oswald Light"/>
                        <a:ea typeface="Oswald Light"/>
                        <a:cs typeface="Oswald Light"/>
                        <a:sym typeface="Oswald Light"/>
                      </a:endParaRPr>
                    </a:p>
                  </a:txBody>
                  <a:tcPr marT="25400" marB="25400" marR="0" marL="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612350">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Ratio de Conversión de la SOT respecto al mes anterior</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Cálculo de la tasa de conversión del mes presente con el mes anterior</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(Cantidad SOT mes presente) / (Cantidad mes anterior)</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Mensual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Estratégico</a:t>
                      </a:r>
                      <a:endParaRPr sz="1200">
                        <a:latin typeface="Oswald Light"/>
                        <a:ea typeface="Oswald Light"/>
                        <a:cs typeface="Oswald Light"/>
                        <a:sym typeface="Oswald Light"/>
                      </a:endParaRPr>
                    </a:p>
                    <a:p>
                      <a:pPr indent="0" lvl="0" marL="0" rtl="0" algn="just">
                        <a:lnSpc>
                          <a:spcPct val="115000"/>
                        </a:lnSpc>
                        <a:spcBef>
                          <a:spcPts val="0"/>
                        </a:spcBef>
                        <a:spcAft>
                          <a:spcPts val="0"/>
                        </a:spcAft>
                        <a:buNone/>
                      </a:pPr>
                      <a:r>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612350">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SOT Duplicadas/Fraude/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Cálculo de la tasa respecto a las SOT totales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duplicadas/fraude / SOT totales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Mensual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Estratégico</a:t>
                      </a:r>
                      <a:endParaRPr sz="1200">
                        <a:latin typeface="Oswald Light"/>
                        <a:ea typeface="Oswald Light"/>
                        <a:cs typeface="Oswald Light"/>
                        <a:sym typeface="Oswald Light"/>
                      </a:endParaRPr>
                    </a:p>
                    <a:p>
                      <a:pPr indent="0" lvl="0" marL="0" rtl="0" algn="just">
                        <a:lnSpc>
                          <a:spcPct val="115000"/>
                        </a:lnSpc>
                        <a:spcBef>
                          <a:spcPts val="0"/>
                        </a:spcBef>
                        <a:spcAft>
                          <a:spcPts val="0"/>
                        </a:spcAft>
                        <a:buNone/>
                      </a:pPr>
                      <a:r>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725375">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Tasa de SOT pendiente</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Calculo de la tasa respecto a las SOT totales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SOT pendientes / Sot Totales</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Porcentaje (%)</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Mensual</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200">
                          <a:latin typeface="Oswald Light"/>
                          <a:ea typeface="Oswald Light"/>
                          <a:cs typeface="Oswald Light"/>
                          <a:sym typeface="Oswald Light"/>
                        </a:rPr>
                        <a:t>Estratégico</a:t>
                      </a:r>
                      <a:endParaRPr sz="1200">
                        <a:latin typeface="Oswald Light"/>
                        <a:ea typeface="Oswald Light"/>
                        <a:cs typeface="Oswald Light"/>
                        <a:sym typeface="Oswald Light"/>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Diagrama</a:t>
            </a:r>
            <a:r>
              <a:rPr lang="es-419"/>
              <a:t> de arquitectura inicial</a:t>
            </a:r>
            <a:endParaRPr/>
          </a:p>
        </p:txBody>
      </p:sp>
      <p:pic>
        <p:nvPicPr>
          <p:cNvPr id="136" name="Google Shape;136;p24"/>
          <p:cNvPicPr preferRelativeResize="0"/>
          <p:nvPr/>
        </p:nvPicPr>
        <p:blipFill>
          <a:blip r:embed="rId3">
            <a:alphaModFix/>
          </a:blip>
          <a:stretch>
            <a:fillRect/>
          </a:stretch>
        </p:blipFill>
        <p:spPr>
          <a:xfrm>
            <a:off x="152400" y="1258400"/>
            <a:ext cx="8839198" cy="31915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Evidencia técnica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Qué es </a:t>
            </a:r>
            <a:r>
              <a:rPr lang="es-419">
                <a:solidFill>
                  <a:schemeClr val="dk1"/>
                </a:solidFill>
              </a:rPr>
              <a:t>Ambari?</a:t>
            </a:r>
            <a:endParaRPr>
              <a:solidFill>
                <a:schemeClr val="dk1"/>
              </a:solidFill>
            </a:endParaRPr>
          </a:p>
        </p:txBody>
      </p:sp>
      <p:sp>
        <p:nvSpPr>
          <p:cNvPr id="147" name="Google Shape;147;p26"/>
          <p:cNvSpPr txBox="1"/>
          <p:nvPr>
            <p:ph idx="1" type="body"/>
          </p:nvPr>
        </p:nvSpPr>
        <p:spPr>
          <a:xfrm>
            <a:off x="311700" y="1332025"/>
            <a:ext cx="8321700" cy="1783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s-419" sz="1829">
                <a:latin typeface="Oswald Light"/>
                <a:ea typeface="Oswald Light"/>
                <a:cs typeface="Oswald Light"/>
                <a:sym typeface="Oswald Light"/>
              </a:rPr>
              <a:t>Ambari se refiere principalmente a Apache Ambari, una plataforma de código abierto de la Apache Software Foundation que proporciona una interfaz web y API para aprovisionar, gestionar y monitorizar clústeres de Apache Hadoop. </a:t>
            </a:r>
            <a:endParaRPr sz="1829">
              <a:latin typeface="Oswald Light"/>
              <a:ea typeface="Oswald Light"/>
              <a:cs typeface="Oswald Light"/>
              <a:sym typeface="Oswald Light"/>
            </a:endParaRPr>
          </a:p>
        </p:txBody>
      </p:sp>
      <p:pic>
        <p:nvPicPr>
          <p:cNvPr id="148" name="Google Shape;148;p26"/>
          <p:cNvPicPr preferRelativeResize="0"/>
          <p:nvPr/>
        </p:nvPicPr>
        <p:blipFill>
          <a:blip r:embed="rId3">
            <a:alphaModFix/>
          </a:blip>
          <a:stretch>
            <a:fillRect/>
          </a:stretch>
        </p:blipFill>
        <p:spPr>
          <a:xfrm>
            <a:off x="1527125" y="2571750"/>
            <a:ext cx="6089750" cy="234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Acceder</a:t>
            </a:r>
            <a:r>
              <a:rPr lang="es-419"/>
              <a:t> a Ambari</a:t>
            </a:r>
            <a:endParaRPr>
              <a:solidFill>
                <a:schemeClr val="dk1"/>
              </a:solidFill>
            </a:endParaRPr>
          </a:p>
        </p:txBody>
      </p:sp>
      <p:sp>
        <p:nvSpPr>
          <p:cNvPr id="154" name="Google Shape;154;p27"/>
          <p:cNvSpPr txBox="1"/>
          <p:nvPr>
            <p:ph idx="1" type="body"/>
          </p:nvPr>
        </p:nvSpPr>
        <p:spPr>
          <a:xfrm>
            <a:off x="311700" y="1332025"/>
            <a:ext cx="38382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Antes de acceder a Ambari, se cambiará la contraseña por defecto para mejorar la seguridad del entorno. Para hacer esto, primero debemos acceder a la terminal de la máquina virtual utilizando SSH.</a:t>
            </a:r>
            <a:endParaRPr sz="1829">
              <a:latin typeface="Oswald Light"/>
              <a:ea typeface="Oswald Light"/>
              <a:cs typeface="Oswald Light"/>
              <a:sym typeface="Oswald Light"/>
            </a:endParaRPr>
          </a:p>
          <a:p>
            <a:pPr indent="0" lvl="0" marL="0" rtl="0" algn="just">
              <a:spcBef>
                <a:spcPts val="1000"/>
              </a:spcBef>
              <a:spcAft>
                <a:spcPts val="0"/>
              </a:spcAft>
              <a:buNone/>
            </a:pPr>
            <a:r>
              <a:rPr lang="es-419" sz="1829">
                <a:latin typeface="Oswald Light"/>
                <a:ea typeface="Oswald Light"/>
                <a:cs typeface="Oswald Light"/>
                <a:sym typeface="Oswald Light"/>
              </a:rPr>
              <a:t>Se ejecuta el siguiente comando para cambiar la contraseña de Ambari:</a:t>
            </a:r>
            <a:endParaRPr sz="1829">
              <a:latin typeface="Oswald Light"/>
              <a:ea typeface="Oswald Light"/>
              <a:cs typeface="Oswald Light"/>
              <a:sym typeface="Oswald Light"/>
            </a:endParaRPr>
          </a:p>
          <a:p>
            <a:pPr indent="0" lvl="0" marL="0" rtl="0" algn="just">
              <a:spcBef>
                <a:spcPts val="1000"/>
              </a:spcBef>
              <a:spcAft>
                <a:spcPts val="0"/>
              </a:spcAft>
              <a:buNone/>
            </a:pPr>
            <a:r>
              <a:rPr b="1" lang="es-419" sz="1829">
                <a:latin typeface="Oswald"/>
                <a:ea typeface="Oswald"/>
                <a:cs typeface="Oswald"/>
                <a:sym typeface="Oswald"/>
              </a:rPr>
              <a:t>ambari-admin-password-reset</a:t>
            </a:r>
            <a:endParaRPr b="1" sz="1829">
              <a:latin typeface="Oswald"/>
              <a:ea typeface="Oswald"/>
              <a:cs typeface="Oswald"/>
              <a:sym typeface="Oswald"/>
            </a:endParaRPr>
          </a:p>
          <a:p>
            <a:pPr indent="0" lvl="0" marL="0" rtl="0" algn="just">
              <a:spcBef>
                <a:spcPts val="1000"/>
              </a:spcBef>
              <a:spcAft>
                <a:spcPts val="1000"/>
              </a:spcAft>
              <a:buNone/>
            </a:pPr>
            <a:r>
              <a:t/>
            </a:r>
            <a:endParaRPr sz="1829">
              <a:latin typeface="Oswald ExtraLight"/>
              <a:ea typeface="Oswald ExtraLight"/>
              <a:cs typeface="Oswald ExtraLight"/>
              <a:sym typeface="Oswald ExtraLight"/>
            </a:endParaRPr>
          </a:p>
        </p:txBody>
      </p:sp>
      <p:pic>
        <p:nvPicPr>
          <p:cNvPr id="155" name="Google Shape;155;p27"/>
          <p:cNvPicPr preferRelativeResize="0"/>
          <p:nvPr/>
        </p:nvPicPr>
        <p:blipFill rotWithShape="1">
          <a:blip r:embed="rId3">
            <a:alphaModFix/>
          </a:blip>
          <a:srcRect b="0" l="0" r="38321" t="0"/>
          <a:stretch/>
        </p:blipFill>
        <p:spPr>
          <a:xfrm>
            <a:off x="4432579" y="653825"/>
            <a:ext cx="4399725" cy="418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Exploración</a:t>
            </a:r>
            <a:r>
              <a:rPr lang="es-419"/>
              <a:t> Ambari, servicios</a:t>
            </a:r>
            <a:endParaRPr>
              <a:solidFill>
                <a:schemeClr val="dk1"/>
              </a:solidFill>
            </a:endParaRPr>
          </a:p>
        </p:txBody>
      </p:sp>
      <p:sp>
        <p:nvSpPr>
          <p:cNvPr id="161" name="Google Shape;161;p28"/>
          <p:cNvSpPr txBox="1"/>
          <p:nvPr>
            <p:ph idx="1" type="body"/>
          </p:nvPr>
        </p:nvSpPr>
        <p:spPr>
          <a:xfrm>
            <a:off x="311700" y="1332025"/>
            <a:ext cx="36687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829">
                <a:latin typeface="Oswald"/>
                <a:ea typeface="Oswald"/>
                <a:cs typeface="Oswald"/>
                <a:sym typeface="Oswald"/>
              </a:rPr>
              <a:t>HDFS (Hadoop Distributed File System): </a:t>
            </a:r>
            <a:r>
              <a:rPr lang="es-419" sz="1829">
                <a:latin typeface="Oswald Light"/>
                <a:ea typeface="Oswald Light"/>
                <a:cs typeface="Oswald Light"/>
                <a:sym typeface="Oswald Light"/>
              </a:rPr>
              <a:t>Sistema de archivos distribuido que almacena datos de forma redundante en múltiples nodos, asegurando disponibilidad y tolerancia a fallos.</a:t>
            </a:r>
            <a:endParaRPr sz="1829">
              <a:latin typeface="Oswald Light"/>
              <a:ea typeface="Oswald Light"/>
              <a:cs typeface="Oswald Light"/>
              <a:sym typeface="Oswald Light"/>
            </a:endParaRPr>
          </a:p>
          <a:p>
            <a:pPr indent="0" lvl="0" marL="0" rtl="0" algn="just">
              <a:spcBef>
                <a:spcPts val="1000"/>
              </a:spcBef>
              <a:spcAft>
                <a:spcPts val="1000"/>
              </a:spcAft>
              <a:buNone/>
            </a:pPr>
            <a:r>
              <a:rPr b="1" lang="es-419" sz="1829">
                <a:latin typeface="Oswald"/>
                <a:ea typeface="Oswald"/>
                <a:cs typeface="Oswald"/>
                <a:sym typeface="Oswald"/>
              </a:rPr>
              <a:t>YARN (Yet Another Resource Negotiator):</a:t>
            </a:r>
            <a:r>
              <a:rPr lang="es-419" sz="1829">
                <a:latin typeface="Oswald Light"/>
                <a:ea typeface="Oswald Light"/>
                <a:cs typeface="Oswald Light"/>
                <a:sym typeface="Oswald Light"/>
              </a:rPr>
              <a:t> Marco de gestión de recursos que permite la ejecución de múltiples aplicaciones en Hadoop, optimizando la utilización de los recursos del clúster.</a:t>
            </a:r>
            <a:endParaRPr sz="1829">
              <a:latin typeface="Oswald ExtraLight"/>
              <a:ea typeface="Oswald ExtraLight"/>
              <a:cs typeface="Oswald ExtraLight"/>
              <a:sym typeface="Oswald ExtraLight"/>
            </a:endParaRPr>
          </a:p>
        </p:txBody>
      </p:sp>
      <p:pic>
        <p:nvPicPr>
          <p:cNvPr id="162" name="Google Shape;162;p28"/>
          <p:cNvPicPr preferRelativeResize="0"/>
          <p:nvPr/>
        </p:nvPicPr>
        <p:blipFill rotWithShape="1">
          <a:blip r:embed="rId3">
            <a:alphaModFix/>
          </a:blip>
          <a:srcRect b="0" l="10188" r="10953" t="0"/>
          <a:stretch/>
        </p:blipFill>
        <p:spPr>
          <a:xfrm>
            <a:off x="4097450" y="1332025"/>
            <a:ext cx="4885225" cy="316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Exploración</a:t>
            </a:r>
            <a:r>
              <a:rPr lang="es-419"/>
              <a:t> Ambari, servicios</a:t>
            </a:r>
            <a:endParaRPr>
              <a:solidFill>
                <a:schemeClr val="dk1"/>
              </a:solidFill>
            </a:endParaRPr>
          </a:p>
        </p:txBody>
      </p:sp>
      <p:sp>
        <p:nvSpPr>
          <p:cNvPr id="168" name="Google Shape;168;p29"/>
          <p:cNvSpPr txBox="1"/>
          <p:nvPr>
            <p:ph idx="1" type="body"/>
          </p:nvPr>
        </p:nvSpPr>
        <p:spPr>
          <a:xfrm>
            <a:off x="311700" y="1332025"/>
            <a:ext cx="36687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829">
                <a:latin typeface="Oswald"/>
                <a:ea typeface="Oswald"/>
                <a:cs typeface="Oswald"/>
                <a:sym typeface="Oswald"/>
              </a:rPr>
              <a:t>MapReduce, Pig, HBase:</a:t>
            </a:r>
            <a:endParaRPr b="1" sz="1829">
              <a:latin typeface="Oswald"/>
              <a:ea typeface="Oswald"/>
              <a:cs typeface="Oswald"/>
              <a:sym typeface="Oswald"/>
            </a:endParaRPr>
          </a:p>
          <a:p>
            <a:pPr indent="0" lvl="0" marL="0" rtl="0" algn="just">
              <a:spcBef>
                <a:spcPts val="1000"/>
              </a:spcBef>
              <a:spcAft>
                <a:spcPts val="0"/>
              </a:spcAft>
              <a:buNone/>
            </a:pPr>
            <a:r>
              <a:rPr b="1" lang="es-419" sz="1829">
                <a:latin typeface="Oswald"/>
                <a:ea typeface="Oswald"/>
                <a:cs typeface="Oswald"/>
                <a:sym typeface="Oswald"/>
              </a:rPr>
              <a:t>Hive:</a:t>
            </a:r>
            <a:r>
              <a:rPr lang="es-419" sz="1829">
                <a:latin typeface="Oswald Light"/>
                <a:ea typeface="Oswald Light"/>
                <a:cs typeface="Oswald Light"/>
                <a:sym typeface="Oswald Light"/>
              </a:rPr>
              <a:t> Herramienta de data warehousing que permite consultar y gestionar grandes conjuntos de datos almacenados en HDFS utilizando un lenguaje similar a SQL.</a:t>
            </a:r>
            <a:endParaRPr sz="1829">
              <a:latin typeface="Oswald Light"/>
              <a:ea typeface="Oswald Light"/>
              <a:cs typeface="Oswald Light"/>
              <a:sym typeface="Oswald Light"/>
            </a:endParaRPr>
          </a:p>
          <a:p>
            <a:pPr indent="0" lvl="0" marL="0" rtl="0" algn="just">
              <a:spcBef>
                <a:spcPts val="1000"/>
              </a:spcBef>
              <a:spcAft>
                <a:spcPts val="0"/>
              </a:spcAft>
              <a:buNone/>
            </a:pPr>
            <a:r>
              <a:rPr b="1" lang="es-419" sz="1829">
                <a:latin typeface="Oswald"/>
                <a:ea typeface="Oswald"/>
                <a:cs typeface="Oswald"/>
                <a:sym typeface="Oswald"/>
              </a:rPr>
              <a:t>Spark:</a:t>
            </a:r>
            <a:r>
              <a:rPr lang="es-419" sz="1829">
                <a:latin typeface="Oswald Light"/>
                <a:ea typeface="Oswald Light"/>
                <a:cs typeface="Oswald Light"/>
                <a:sym typeface="Oswald Light"/>
              </a:rPr>
              <a:t> Motor de procesamiento de datos en memoria que proporciona capacidades de análisis rápido sobre datos almacenados en HDFS, compatible con diferentes lenguajes de programación.</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169" name="Google Shape;169;p29"/>
          <p:cNvPicPr preferRelativeResize="0"/>
          <p:nvPr/>
        </p:nvPicPr>
        <p:blipFill rotWithShape="1">
          <a:blip r:embed="rId3">
            <a:alphaModFix/>
          </a:blip>
          <a:srcRect b="0" l="10188" r="10953" t="0"/>
          <a:stretch/>
        </p:blipFill>
        <p:spPr>
          <a:xfrm>
            <a:off x="4097450" y="1332025"/>
            <a:ext cx="4885225" cy="316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Exploración</a:t>
            </a:r>
            <a:r>
              <a:rPr lang="es-419"/>
              <a:t> Ambari, Alertas</a:t>
            </a:r>
            <a:endParaRPr>
              <a:solidFill>
                <a:schemeClr val="dk1"/>
              </a:solidFill>
            </a:endParaRPr>
          </a:p>
        </p:txBody>
      </p:sp>
      <p:sp>
        <p:nvSpPr>
          <p:cNvPr id="175" name="Google Shape;175;p30"/>
          <p:cNvSpPr txBox="1"/>
          <p:nvPr>
            <p:ph idx="1" type="body"/>
          </p:nvPr>
        </p:nvSpPr>
        <p:spPr>
          <a:xfrm>
            <a:off x="311700" y="1332025"/>
            <a:ext cx="85206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Esta sección muestra las alertas generadas por los servicios en el clúster. Aquí </a:t>
            </a:r>
            <a:r>
              <a:rPr lang="es-419" sz="1829">
                <a:latin typeface="Oswald Medium"/>
                <a:ea typeface="Oswald Medium"/>
                <a:cs typeface="Oswald Medium"/>
                <a:sym typeface="Oswald Medium"/>
              </a:rPr>
              <a:t>podemos ver si hay problemas de rendimiento o errores que deben ser atendidos.</a:t>
            </a:r>
            <a:r>
              <a:rPr lang="es-419" sz="1829">
                <a:latin typeface="Oswald Light"/>
                <a:ea typeface="Oswald Light"/>
                <a:cs typeface="Oswald Light"/>
                <a:sym typeface="Oswald Light"/>
              </a:rPr>
              <a:t> Las alertas pueden clasificarse en diferentes niveles (críticos, advertencias, etc.) y se pueden configurar notificaciones para eventos específicos.</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176" name="Google Shape;176;p30"/>
          <p:cNvPicPr preferRelativeResize="0"/>
          <p:nvPr/>
        </p:nvPicPr>
        <p:blipFill rotWithShape="1">
          <a:blip r:embed="rId3">
            <a:alphaModFix/>
          </a:blip>
          <a:srcRect b="6595" l="0" r="0" t="9271"/>
          <a:stretch/>
        </p:blipFill>
        <p:spPr>
          <a:xfrm>
            <a:off x="1750038" y="2469800"/>
            <a:ext cx="5643925" cy="248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Exploración</a:t>
            </a:r>
            <a:r>
              <a:rPr lang="es-419"/>
              <a:t> Ambari, Métricas</a:t>
            </a:r>
            <a:endParaRPr>
              <a:solidFill>
                <a:schemeClr val="dk1"/>
              </a:solidFill>
            </a:endParaRPr>
          </a:p>
        </p:txBody>
      </p:sp>
      <p:sp>
        <p:nvSpPr>
          <p:cNvPr id="182" name="Google Shape;182;p31"/>
          <p:cNvSpPr txBox="1"/>
          <p:nvPr>
            <p:ph idx="1" type="body"/>
          </p:nvPr>
        </p:nvSpPr>
        <p:spPr>
          <a:xfrm>
            <a:off x="311700" y="2022150"/>
            <a:ext cx="3468300" cy="10992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s-419" sz="1829">
                <a:latin typeface="Oswald Light"/>
                <a:ea typeface="Oswald Light"/>
                <a:cs typeface="Oswald Light"/>
                <a:sym typeface="Oswald Light"/>
              </a:rPr>
              <a:t>Aquí se muestran métricas clave, como la utilización de recursos y el estado general de los servicios. </a:t>
            </a:r>
            <a:endParaRPr sz="1829">
              <a:latin typeface="Oswald Light"/>
              <a:ea typeface="Oswald Light"/>
              <a:cs typeface="Oswald Light"/>
              <a:sym typeface="Oswald Light"/>
            </a:endParaRPr>
          </a:p>
        </p:txBody>
      </p:sp>
      <p:pic>
        <p:nvPicPr>
          <p:cNvPr id="183" name="Google Shape;183;p31"/>
          <p:cNvPicPr preferRelativeResize="0"/>
          <p:nvPr/>
        </p:nvPicPr>
        <p:blipFill rotWithShape="1">
          <a:blip r:embed="rId3">
            <a:alphaModFix/>
          </a:blip>
          <a:srcRect b="6004" l="17918" r="18786" t="10018"/>
          <a:stretch/>
        </p:blipFill>
        <p:spPr>
          <a:xfrm>
            <a:off x="3863856" y="1075363"/>
            <a:ext cx="4968444" cy="394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Entorno de la empresa seleccionada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Gestionar Cluster </a:t>
            </a:r>
            <a:r>
              <a:rPr lang="es-419">
                <a:solidFill>
                  <a:srgbClr val="000000"/>
                </a:solidFill>
              </a:rPr>
              <a:t>en HDP</a:t>
            </a:r>
            <a:endParaRPr>
              <a:solidFill>
                <a:srgbClr val="000000"/>
              </a:solidFill>
            </a:endParaRPr>
          </a:p>
        </p:txBody>
      </p:sp>
      <p:sp>
        <p:nvSpPr>
          <p:cNvPr id="189" name="Google Shape;189;p32"/>
          <p:cNvSpPr txBox="1"/>
          <p:nvPr>
            <p:ph idx="1" type="body"/>
          </p:nvPr>
        </p:nvSpPr>
        <p:spPr>
          <a:xfrm>
            <a:off x="311700" y="1332025"/>
            <a:ext cx="30504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La configuración por defecto tiene límites que permiten que el sandbox funcione correctamente con recursos limitados, y cambiar estos parámetros puede desbalancear el sistema y hacer que el sandbox deje de funcionar adecuadamente.</a:t>
            </a:r>
            <a:endParaRPr sz="1829">
              <a:latin typeface="Oswald Light"/>
              <a:ea typeface="Oswald Light"/>
              <a:cs typeface="Oswald Light"/>
              <a:sym typeface="Oswald Light"/>
            </a:endParaRPr>
          </a:p>
          <a:p>
            <a:pPr indent="0" lvl="0" marL="0" rtl="0" algn="just">
              <a:spcBef>
                <a:spcPts val="1000"/>
              </a:spcBef>
              <a:spcAft>
                <a:spcPts val="0"/>
              </a:spcAft>
              <a:buNone/>
            </a:pPr>
            <a:r>
              <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190" name="Google Shape;190;p32"/>
          <p:cNvPicPr preferRelativeResize="0"/>
          <p:nvPr/>
        </p:nvPicPr>
        <p:blipFill rotWithShape="1">
          <a:blip r:embed="rId3">
            <a:alphaModFix/>
          </a:blip>
          <a:srcRect b="0" l="12702" r="11911" t="0"/>
          <a:stretch/>
        </p:blipFill>
        <p:spPr>
          <a:xfrm>
            <a:off x="3930325" y="955625"/>
            <a:ext cx="4901975" cy="392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Explorando </a:t>
            </a:r>
            <a:r>
              <a:rPr lang="es-419">
                <a:solidFill>
                  <a:srgbClr val="000000"/>
                </a:solidFill>
              </a:rPr>
              <a:t>HDFS</a:t>
            </a:r>
            <a:endParaRPr>
              <a:solidFill>
                <a:srgbClr val="000000"/>
              </a:solidFill>
            </a:endParaRPr>
          </a:p>
        </p:txBody>
      </p:sp>
      <p:sp>
        <p:nvSpPr>
          <p:cNvPr id="196" name="Google Shape;196;p33"/>
          <p:cNvSpPr txBox="1"/>
          <p:nvPr>
            <p:ph idx="1" type="body"/>
          </p:nvPr>
        </p:nvSpPr>
        <p:spPr>
          <a:xfrm>
            <a:off x="311700" y="1332025"/>
            <a:ext cx="8520600" cy="143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HDFS es el sistema de archivos distribuido de Hadoop, diseñado para almacenar grandes volúmenes de datos de forma fiable y eficiente en clústeres de nodos.  Su ventaja otros sistemas de almacenamiento tradicionales es su capacidad para dividir archivos grandes en bloques, los cuales se distribuyen a través de múltiples nodos en el clúster.</a:t>
            </a:r>
            <a:endParaRPr sz="1829">
              <a:latin typeface="Oswald Light"/>
              <a:ea typeface="Oswald Light"/>
              <a:cs typeface="Oswald Light"/>
              <a:sym typeface="Oswald Light"/>
            </a:endParaRPr>
          </a:p>
          <a:p>
            <a:pPr indent="0" lvl="0" marL="0" rtl="0" algn="just">
              <a:spcBef>
                <a:spcPts val="1000"/>
              </a:spcBef>
              <a:spcAft>
                <a:spcPts val="0"/>
              </a:spcAft>
              <a:buNone/>
            </a:pPr>
            <a:r>
              <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197" name="Google Shape;197;p33"/>
          <p:cNvPicPr preferRelativeResize="0"/>
          <p:nvPr/>
        </p:nvPicPr>
        <p:blipFill rotWithShape="1">
          <a:blip r:embed="rId3">
            <a:alphaModFix/>
          </a:blip>
          <a:srcRect b="0" l="0" r="0" t="19620"/>
          <a:stretch/>
        </p:blipFill>
        <p:spPr>
          <a:xfrm>
            <a:off x="354400" y="3088025"/>
            <a:ext cx="8435200" cy="171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Conexión Hive </a:t>
            </a:r>
            <a:r>
              <a:rPr lang="es-419">
                <a:solidFill>
                  <a:srgbClr val="000000"/>
                </a:solidFill>
              </a:rPr>
              <a:t>con HDFS</a:t>
            </a:r>
            <a:endParaRPr>
              <a:solidFill>
                <a:srgbClr val="000000"/>
              </a:solidFill>
            </a:endParaRPr>
          </a:p>
        </p:txBody>
      </p:sp>
      <p:sp>
        <p:nvSpPr>
          <p:cNvPr id="203" name="Google Shape;203;p34"/>
          <p:cNvSpPr txBox="1"/>
          <p:nvPr>
            <p:ph idx="1" type="body"/>
          </p:nvPr>
        </p:nvSpPr>
        <p:spPr>
          <a:xfrm>
            <a:off x="311700" y="1332025"/>
            <a:ext cx="3050400" cy="342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La configuración por defecto tiene límites que permiten que el sandbox funcione correctamente con recursos limitados, y cambiar estos parámetros puede desbalancear el sistema y hacer que el sandbox deje de funcionar adecuadamente.</a:t>
            </a:r>
            <a:endParaRPr sz="1829">
              <a:latin typeface="Oswald Light"/>
              <a:ea typeface="Oswald Light"/>
              <a:cs typeface="Oswald Light"/>
              <a:sym typeface="Oswald Light"/>
            </a:endParaRPr>
          </a:p>
          <a:p>
            <a:pPr indent="0" lvl="0" marL="0" rtl="0" algn="just">
              <a:spcBef>
                <a:spcPts val="1000"/>
              </a:spcBef>
              <a:spcAft>
                <a:spcPts val="0"/>
              </a:spcAft>
              <a:buNone/>
            </a:pPr>
            <a:r>
              <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204" name="Google Shape;204;p34"/>
          <p:cNvPicPr preferRelativeResize="0"/>
          <p:nvPr/>
        </p:nvPicPr>
        <p:blipFill rotWithShape="1">
          <a:blip r:embed="rId3">
            <a:alphaModFix/>
          </a:blip>
          <a:srcRect b="25428" l="10062" r="15890" t="0"/>
          <a:stretch/>
        </p:blipFill>
        <p:spPr>
          <a:xfrm>
            <a:off x="3796625" y="1029263"/>
            <a:ext cx="4902000" cy="403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Conexión Hive </a:t>
            </a:r>
            <a:r>
              <a:rPr lang="es-419">
                <a:solidFill>
                  <a:srgbClr val="000000"/>
                </a:solidFill>
              </a:rPr>
              <a:t>con HDFS</a:t>
            </a:r>
            <a:endParaRPr>
              <a:solidFill>
                <a:srgbClr val="000000"/>
              </a:solidFill>
            </a:endParaRPr>
          </a:p>
        </p:txBody>
      </p:sp>
      <p:pic>
        <p:nvPicPr>
          <p:cNvPr id="210" name="Google Shape;210;p35"/>
          <p:cNvPicPr preferRelativeResize="0"/>
          <p:nvPr/>
        </p:nvPicPr>
        <p:blipFill rotWithShape="1">
          <a:blip r:embed="rId3">
            <a:alphaModFix/>
          </a:blip>
          <a:srcRect b="20835" l="0" r="63151" t="0"/>
          <a:stretch/>
        </p:blipFill>
        <p:spPr>
          <a:xfrm>
            <a:off x="2709925" y="1276725"/>
            <a:ext cx="3724150" cy="3625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Qué es </a:t>
            </a:r>
            <a:r>
              <a:rPr lang="es-419">
                <a:solidFill>
                  <a:schemeClr val="dk1"/>
                </a:solidFill>
              </a:rPr>
              <a:t>Ambari?</a:t>
            </a:r>
            <a:endParaRPr>
              <a:solidFill>
                <a:schemeClr val="dk1"/>
              </a:solidFill>
            </a:endParaRPr>
          </a:p>
        </p:txBody>
      </p:sp>
      <p:sp>
        <p:nvSpPr>
          <p:cNvPr id="216" name="Google Shape;216;p36"/>
          <p:cNvSpPr txBox="1"/>
          <p:nvPr>
            <p:ph idx="1" type="body"/>
          </p:nvPr>
        </p:nvSpPr>
        <p:spPr>
          <a:xfrm>
            <a:off x="311700" y="1332025"/>
            <a:ext cx="8554200" cy="341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Apache Zeppelin es una herramienta de análisis de datos que permite crear y compartir documentos interactivos llamados "notebooks". Zeppelin proporciona una interfaz que facilita el análisis de datos, la creación de gráficos y la integración con varios motores de procesamiento de datos, como Apache Spark, Hive entre otros.</a:t>
            </a:r>
            <a:endParaRPr sz="1829">
              <a:latin typeface="Oswald Light"/>
              <a:ea typeface="Oswald Light"/>
              <a:cs typeface="Oswald Light"/>
              <a:sym typeface="Oswald Light"/>
            </a:endParaRPr>
          </a:p>
          <a:p>
            <a:pPr indent="0" lvl="0" marL="0" rtl="0" algn="just">
              <a:spcBef>
                <a:spcPts val="1000"/>
              </a:spcBef>
              <a:spcAft>
                <a:spcPts val="0"/>
              </a:spcAft>
              <a:buNone/>
            </a:pPr>
            <a:r>
              <a:rPr lang="es-419" sz="1829">
                <a:latin typeface="Oswald Light"/>
                <a:ea typeface="Oswald Light"/>
                <a:cs typeface="Oswald Light"/>
                <a:sym typeface="Oswald Light"/>
              </a:rPr>
              <a:t>Es especialmente útil para realizar análisis interactivos, visualizar datos en proyectos de análisis de Big Data.</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217" name="Google Shape;217;p36"/>
          <p:cNvPicPr preferRelativeResize="0"/>
          <p:nvPr/>
        </p:nvPicPr>
        <p:blipFill>
          <a:blip r:embed="rId3">
            <a:alphaModFix/>
          </a:blip>
          <a:stretch>
            <a:fillRect/>
          </a:stretch>
        </p:blipFill>
        <p:spPr>
          <a:xfrm>
            <a:off x="2962238" y="3169450"/>
            <a:ext cx="3253127" cy="184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solidFill>
                  <a:schemeClr val="dk1"/>
                </a:solidFill>
              </a:rPr>
              <a:t>Conectar</a:t>
            </a:r>
            <a:r>
              <a:rPr lang="es-419"/>
              <a:t> a Datos en Hive</a:t>
            </a:r>
            <a:endParaRPr>
              <a:solidFill>
                <a:schemeClr val="dk1"/>
              </a:solidFill>
            </a:endParaRPr>
          </a:p>
        </p:txBody>
      </p:sp>
      <p:sp>
        <p:nvSpPr>
          <p:cNvPr id="223" name="Google Shape;223;p37"/>
          <p:cNvSpPr txBox="1"/>
          <p:nvPr>
            <p:ph idx="1" type="body"/>
          </p:nvPr>
        </p:nvSpPr>
        <p:spPr>
          <a:xfrm>
            <a:off x="311700" y="1332025"/>
            <a:ext cx="8520600" cy="341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También podemos conectarnos con Hive gracias a una tabla externa. Para ello utilizamos este script.</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224" name="Google Shape;224;p37"/>
          <p:cNvPicPr preferRelativeResize="0"/>
          <p:nvPr/>
        </p:nvPicPr>
        <p:blipFill rotWithShape="1">
          <a:blip r:embed="rId3">
            <a:alphaModFix/>
          </a:blip>
          <a:srcRect b="8950" l="0" r="0" t="0"/>
          <a:stretch/>
        </p:blipFill>
        <p:spPr>
          <a:xfrm>
            <a:off x="1908027" y="1703400"/>
            <a:ext cx="5327936" cy="333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idx="1" type="body"/>
          </p:nvPr>
        </p:nvSpPr>
        <p:spPr>
          <a:xfrm>
            <a:off x="202600" y="1732813"/>
            <a:ext cx="3572700" cy="167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29">
                <a:latin typeface="Oswald Light"/>
                <a:ea typeface="Oswald Light"/>
                <a:cs typeface="Oswald Light"/>
                <a:sym typeface="Oswald Light"/>
              </a:rPr>
              <a:t>El código proporcionado puede ser ejecutado directamente desde Apache Zeppelin usando el intérprete de PySpark (%spark2.pyspark) para interactuar con los datos en Hive.</a:t>
            </a:r>
            <a:endParaRPr sz="1829">
              <a:latin typeface="Oswald Light"/>
              <a:ea typeface="Oswald Light"/>
              <a:cs typeface="Oswald Light"/>
              <a:sym typeface="Oswald Light"/>
            </a:endParaRPr>
          </a:p>
          <a:p>
            <a:pPr indent="0" lvl="0" marL="0" rtl="0" algn="just">
              <a:spcBef>
                <a:spcPts val="1000"/>
              </a:spcBef>
              <a:spcAft>
                <a:spcPts val="1000"/>
              </a:spcAft>
              <a:buNone/>
            </a:pPr>
            <a:r>
              <a:t/>
            </a:r>
            <a:endParaRPr sz="1829">
              <a:latin typeface="Oswald Light"/>
              <a:ea typeface="Oswald Light"/>
              <a:cs typeface="Oswald Light"/>
              <a:sym typeface="Oswald Light"/>
            </a:endParaRPr>
          </a:p>
        </p:txBody>
      </p:sp>
      <p:pic>
        <p:nvPicPr>
          <p:cNvPr id="230" name="Google Shape;230;p38"/>
          <p:cNvPicPr preferRelativeResize="0"/>
          <p:nvPr/>
        </p:nvPicPr>
        <p:blipFill rotWithShape="1">
          <a:blip r:embed="rId3">
            <a:alphaModFix/>
          </a:blip>
          <a:srcRect b="0" l="0" r="29233" t="0"/>
          <a:stretch/>
        </p:blipFill>
        <p:spPr>
          <a:xfrm>
            <a:off x="3971325" y="21763"/>
            <a:ext cx="4883800" cy="5099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GRACIAS POR SU ATENCIÓN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Empresa “Claro Perú”</a:t>
            </a:r>
            <a:endParaRPr/>
          </a:p>
        </p:txBody>
      </p:sp>
      <p:sp>
        <p:nvSpPr>
          <p:cNvPr id="75" name="Google Shape;75;p15"/>
          <p:cNvSpPr txBox="1"/>
          <p:nvPr>
            <p:ph idx="1" type="body"/>
          </p:nvPr>
        </p:nvSpPr>
        <p:spPr>
          <a:xfrm>
            <a:off x="311700" y="1468825"/>
            <a:ext cx="4260300" cy="3099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419">
                <a:latin typeface="Oswald ExtraLight"/>
                <a:ea typeface="Oswald ExtraLight"/>
                <a:cs typeface="Oswald ExtraLight"/>
                <a:sym typeface="Oswald ExtraLight"/>
              </a:rPr>
              <a:t>Claro Perú, que opera legalmente bajo la razón social América Móvil Perú S.A.C., es la filial peruana de la corporación mexicana América Móvil, una de las empresas de telecomunicaciones más grandes del mundo. La compañía ofrece una amplia gama de productos y servicios para clientes individuales y empresariales, incluyendo telefonía móvil, internet fijo y móvil, y televisión por cable.</a:t>
            </a:r>
            <a:endParaRPr>
              <a:latin typeface="Oswald ExtraLight"/>
              <a:ea typeface="Oswald ExtraLight"/>
              <a:cs typeface="Oswald ExtraLight"/>
              <a:sym typeface="Oswald ExtraLight"/>
            </a:endParaRPr>
          </a:p>
        </p:txBody>
      </p:sp>
      <p:pic>
        <p:nvPicPr>
          <p:cNvPr id="76" name="Google Shape;76;p15"/>
          <p:cNvPicPr preferRelativeResize="0"/>
          <p:nvPr/>
        </p:nvPicPr>
        <p:blipFill>
          <a:blip r:embed="rId3">
            <a:alphaModFix/>
          </a:blip>
          <a:stretch>
            <a:fillRect/>
          </a:stretch>
        </p:blipFill>
        <p:spPr>
          <a:xfrm>
            <a:off x="4669675" y="725325"/>
            <a:ext cx="426720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265500" y="381125"/>
            <a:ext cx="4045200" cy="178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000">
                <a:latin typeface="Oswald SemiBold"/>
                <a:ea typeface="Oswald SemiBold"/>
                <a:cs typeface="Oswald SemiBold"/>
                <a:sym typeface="Oswald SemiBold"/>
              </a:rPr>
              <a:t>Giro de la empresa</a:t>
            </a:r>
            <a:endParaRPr sz="2000">
              <a:latin typeface="Oswald SemiBold"/>
              <a:ea typeface="Oswald SemiBold"/>
              <a:cs typeface="Oswald SemiBold"/>
              <a:sym typeface="Oswald SemiBold"/>
            </a:endParaRPr>
          </a:p>
          <a:p>
            <a:pPr indent="0" lvl="0" marL="0" rtl="0" algn="just">
              <a:spcBef>
                <a:spcPts val="1000"/>
              </a:spcBef>
              <a:spcAft>
                <a:spcPts val="0"/>
              </a:spcAft>
              <a:buNone/>
            </a:pPr>
            <a:r>
              <a:rPr lang="es-419" sz="1777"/>
              <a:t>P</a:t>
            </a:r>
            <a:r>
              <a:rPr lang="es-419" sz="1777"/>
              <a:t>rovisión integral de servicios de telecomunicaciones, puesto que este modelo de negocio integra telefonía móvil, fija, internet de banda ancha y televisión</a:t>
            </a:r>
            <a:endParaRPr sz="1777"/>
          </a:p>
          <a:p>
            <a:pPr indent="0" lvl="0" marL="0" rtl="0" algn="l">
              <a:spcBef>
                <a:spcPts val="0"/>
              </a:spcBef>
              <a:spcAft>
                <a:spcPts val="0"/>
              </a:spcAft>
              <a:buNone/>
            </a:pPr>
            <a:r>
              <a:t/>
            </a:r>
            <a:endParaRPr sz="2000"/>
          </a:p>
        </p:txBody>
      </p:sp>
      <p:sp>
        <p:nvSpPr>
          <p:cNvPr id="82" name="Google Shape;82;p16"/>
          <p:cNvSpPr txBox="1"/>
          <p:nvPr>
            <p:ph type="title"/>
          </p:nvPr>
        </p:nvSpPr>
        <p:spPr>
          <a:xfrm>
            <a:off x="265500" y="2339225"/>
            <a:ext cx="4045200" cy="178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000">
                <a:latin typeface="Oswald SemiBold"/>
                <a:ea typeface="Oswald SemiBold"/>
                <a:cs typeface="Oswald SemiBold"/>
                <a:sym typeface="Oswald SemiBold"/>
              </a:rPr>
              <a:t>Ubicación</a:t>
            </a:r>
            <a:endParaRPr sz="2000">
              <a:latin typeface="Oswald SemiBold"/>
              <a:ea typeface="Oswald SemiBold"/>
              <a:cs typeface="Oswald SemiBold"/>
              <a:sym typeface="Oswald SemiBold"/>
            </a:endParaRPr>
          </a:p>
          <a:p>
            <a:pPr indent="0" lvl="0" marL="0" rtl="0" algn="just">
              <a:spcBef>
                <a:spcPts val="1000"/>
              </a:spcBef>
              <a:spcAft>
                <a:spcPts val="0"/>
              </a:spcAft>
              <a:buNone/>
            </a:pPr>
            <a:r>
              <a:rPr lang="es-419" sz="1777"/>
              <a:t>Las oficinas principales se encuentran en la Av. Nicolás Arriola 480, La Victoria, Lima. Además, la empresa cuenta con una extensa red de Centros de Atención al Cliente distribuidos en diversos distritos de Lima y a nivel nacional.</a:t>
            </a:r>
            <a:endParaRPr sz="1777"/>
          </a:p>
          <a:p>
            <a:pPr indent="0" lvl="0" marL="0" rtl="0" algn="l">
              <a:spcBef>
                <a:spcPts val="0"/>
              </a:spcBef>
              <a:spcAft>
                <a:spcPts val="0"/>
              </a:spcAft>
              <a:buNone/>
            </a:pPr>
            <a:r>
              <a:t/>
            </a:r>
            <a:endParaRPr sz="1777"/>
          </a:p>
          <a:p>
            <a:pPr indent="0" lvl="0" marL="0" rtl="0" algn="l">
              <a:spcBef>
                <a:spcPts val="0"/>
              </a:spcBef>
              <a:spcAft>
                <a:spcPts val="0"/>
              </a:spcAft>
              <a:buNone/>
            </a:pPr>
            <a:r>
              <a:t/>
            </a:r>
            <a:endParaRPr sz="2000"/>
          </a:p>
        </p:txBody>
      </p:sp>
      <p:sp>
        <p:nvSpPr>
          <p:cNvPr id="83" name="Google Shape;83;p16"/>
          <p:cNvSpPr txBox="1"/>
          <p:nvPr>
            <p:ph type="title"/>
          </p:nvPr>
        </p:nvSpPr>
        <p:spPr>
          <a:xfrm>
            <a:off x="4898475" y="300975"/>
            <a:ext cx="4045200" cy="178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000">
                <a:solidFill>
                  <a:schemeClr val="dk2"/>
                </a:solidFill>
              </a:rPr>
              <a:t>Misión</a:t>
            </a:r>
            <a:endParaRPr sz="2000">
              <a:solidFill>
                <a:schemeClr val="dk2"/>
              </a:solidFill>
            </a:endParaRPr>
          </a:p>
          <a:p>
            <a:pPr indent="0" lvl="0" marL="0" rtl="0" algn="just">
              <a:lnSpc>
                <a:spcPct val="115000"/>
              </a:lnSpc>
              <a:spcBef>
                <a:spcPts val="1000"/>
              </a:spcBef>
              <a:spcAft>
                <a:spcPts val="0"/>
              </a:spcAft>
              <a:buNone/>
            </a:pPr>
            <a:r>
              <a:rPr lang="es-419" sz="1822">
                <a:solidFill>
                  <a:schemeClr val="dk2"/>
                </a:solidFill>
                <a:latin typeface="Oswald ExtraLight"/>
                <a:ea typeface="Oswald ExtraLight"/>
                <a:cs typeface="Oswald ExtraLight"/>
                <a:sym typeface="Oswald ExtraLight"/>
              </a:rPr>
              <a:t>"Brindamos la mejor experiencia de servicio a través de las más avanzadas soluciones de comunicación, tecnología de información y contenido digital para acelerar el desarrollo de los países donde operamos y promover la igualdad de oportunidades entre la gente."</a:t>
            </a:r>
            <a:endParaRPr sz="2000">
              <a:solidFill>
                <a:schemeClr val="dk2"/>
              </a:solidFill>
              <a:latin typeface="Oswald ExtraLight"/>
              <a:ea typeface="Oswald ExtraLight"/>
              <a:cs typeface="Oswald ExtraLight"/>
              <a:sym typeface="Oswald ExtraLight"/>
            </a:endParaRPr>
          </a:p>
          <a:p>
            <a:pPr indent="0" lvl="0" marL="0" rtl="0" algn="l">
              <a:spcBef>
                <a:spcPts val="1000"/>
              </a:spcBef>
              <a:spcAft>
                <a:spcPts val="0"/>
              </a:spcAft>
              <a:buNone/>
            </a:pPr>
            <a:r>
              <a:t/>
            </a:r>
            <a:endParaRPr sz="2000"/>
          </a:p>
        </p:txBody>
      </p:sp>
      <p:sp>
        <p:nvSpPr>
          <p:cNvPr id="84" name="Google Shape;84;p16"/>
          <p:cNvSpPr txBox="1"/>
          <p:nvPr>
            <p:ph type="title"/>
          </p:nvPr>
        </p:nvSpPr>
        <p:spPr>
          <a:xfrm>
            <a:off x="4898475" y="2339225"/>
            <a:ext cx="4045200" cy="233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000">
                <a:solidFill>
                  <a:schemeClr val="dk2"/>
                </a:solidFill>
              </a:rPr>
              <a:t>Visión</a:t>
            </a:r>
            <a:endParaRPr sz="2000">
              <a:solidFill>
                <a:schemeClr val="dk2"/>
              </a:solidFill>
            </a:endParaRPr>
          </a:p>
          <a:p>
            <a:pPr indent="0" lvl="0" marL="0" rtl="0" algn="just">
              <a:lnSpc>
                <a:spcPct val="115000"/>
              </a:lnSpc>
              <a:spcBef>
                <a:spcPts val="1000"/>
              </a:spcBef>
              <a:spcAft>
                <a:spcPts val="0"/>
              </a:spcAft>
              <a:buNone/>
            </a:pPr>
            <a:r>
              <a:rPr lang="es-419" sz="1822">
                <a:solidFill>
                  <a:schemeClr val="dk2"/>
                </a:solidFill>
                <a:latin typeface="Oswald ExtraLight"/>
                <a:ea typeface="Oswald ExtraLight"/>
                <a:cs typeface="Oswald ExtraLight"/>
                <a:sym typeface="Oswald ExtraLight"/>
              </a:rPr>
              <a:t>"Consolidarnos como un agente de cambio al proporcionar servicios de conectividad y alta tecnología; preservando nuestro liderazgo en la industria de las telecomunicaciones y reafirmando nuestro compromiso con las personas para hacer un mundo más próspero para todos."</a:t>
            </a:r>
            <a:endParaRPr sz="2000">
              <a:solidFill>
                <a:schemeClr val="dk2"/>
              </a:solidFill>
              <a:latin typeface="Oswald ExtraLight"/>
              <a:ea typeface="Oswald ExtraLight"/>
              <a:cs typeface="Oswald ExtraLight"/>
              <a:sym typeface="Oswald ExtraLight"/>
            </a:endParaRPr>
          </a:p>
          <a:p>
            <a:pPr indent="0" lvl="0" marL="0" rtl="0" algn="l">
              <a:spcBef>
                <a:spcPts val="1000"/>
              </a:spcBef>
              <a:spcAft>
                <a:spcPts val="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265500" y="381125"/>
            <a:ext cx="4045200" cy="1789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sz="2333">
                <a:latin typeface="Oswald SemiBold"/>
                <a:ea typeface="Oswald SemiBold"/>
                <a:cs typeface="Oswald SemiBold"/>
                <a:sym typeface="Oswald SemiBold"/>
              </a:rPr>
              <a:t>Productos</a:t>
            </a:r>
            <a:endParaRPr sz="2333">
              <a:latin typeface="Oswald SemiBold"/>
              <a:ea typeface="Oswald SemiBold"/>
              <a:cs typeface="Oswald SemiBold"/>
              <a:sym typeface="Oswald SemiBold"/>
            </a:endParaRPr>
          </a:p>
          <a:p>
            <a:pPr indent="0" lvl="0" marL="0" rtl="0" algn="ctr">
              <a:spcBef>
                <a:spcPts val="1000"/>
              </a:spcBef>
              <a:spcAft>
                <a:spcPts val="0"/>
              </a:spcAft>
              <a:buNone/>
            </a:pPr>
            <a:r>
              <a:t/>
            </a:r>
            <a:endParaRPr sz="2333">
              <a:latin typeface="Oswald SemiBold"/>
              <a:ea typeface="Oswald SemiBold"/>
              <a:cs typeface="Oswald SemiBold"/>
              <a:sym typeface="Oswald SemiBold"/>
            </a:endParaRPr>
          </a:p>
          <a:p>
            <a:pPr indent="-330200" lvl="0" marL="457200" rtl="0" algn="just">
              <a:spcBef>
                <a:spcPts val="1000"/>
              </a:spcBef>
              <a:spcAft>
                <a:spcPts val="0"/>
              </a:spcAft>
              <a:buSzPct val="100000"/>
              <a:buChar char="➔"/>
            </a:pPr>
            <a:r>
              <a:rPr b="1" lang="es-419" sz="1777"/>
              <a:t>Servicios móviles:</a:t>
            </a:r>
            <a:r>
              <a:rPr lang="es-419" sz="1777"/>
              <a:t> planes prepago, postpago y equipos móviles.</a:t>
            </a:r>
            <a:endParaRPr sz="1777"/>
          </a:p>
          <a:p>
            <a:pPr indent="-330200" lvl="0" marL="457200" rtl="0" algn="just">
              <a:spcBef>
                <a:spcPts val="1000"/>
              </a:spcBef>
              <a:spcAft>
                <a:spcPts val="0"/>
              </a:spcAft>
              <a:buSzPct val="100000"/>
              <a:buChar char="➔"/>
            </a:pPr>
            <a:r>
              <a:rPr b="1" lang="es-419" sz="1777"/>
              <a:t>Servicios para el hogar:</a:t>
            </a:r>
            <a:r>
              <a:rPr lang="es-419" sz="1777"/>
              <a:t> planes de internet (incluyendo fibra óptica), televisión por cable y telefonía fija.</a:t>
            </a:r>
            <a:endParaRPr sz="1777"/>
          </a:p>
          <a:p>
            <a:pPr indent="-330200" lvl="0" marL="457200" rtl="0" algn="just">
              <a:spcBef>
                <a:spcPts val="1000"/>
              </a:spcBef>
              <a:spcAft>
                <a:spcPts val="0"/>
              </a:spcAft>
              <a:buSzPct val="100000"/>
              <a:buChar char="➔"/>
            </a:pPr>
            <a:r>
              <a:rPr b="1" lang="es-419" sz="1777"/>
              <a:t>Servicios empresariales:</a:t>
            </a:r>
            <a:r>
              <a:rPr lang="es-419" sz="1777"/>
              <a:t> soluciones a la medida, como planes móviles para negocios, servicios de internet, soluciones de gestión de ventas y finanzas, y más.</a:t>
            </a:r>
            <a:endParaRPr sz="1777"/>
          </a:p>
          <a:p>
            <a:pPr indent="0" lvl="0" marL="0" rtl="0" algn="just">
              <a:spcBef>
                <a:spcPts val="1000"/>
              </a:spcBef>
              <a:spcAft>
                <a:spcPts val="0"/>
              </a:spcAft>
              <a:buNone/>
            </a:pPr>
            <a:r>
              <a:t/>
            </a:r>
            <a:endParaRPr sz="1777"/>
          </a:p>
          <a:p>
            <a:pPr indent="0" lvl="0" marL="0" rtl="0" algn="l">
              <a:spcBef>
                <a:spcPts val="0"/>
              </a:spcBef>
              <a:spcAft>
                <a:spcPts val="0"/>
              </a:spcAft>
              <a:buNone/>
            </a:pPr>
            <a:r>
              <a:t/>
            </a:r>
            <a:endParaRPr sz="2000"/>
          </a:p>
        </p:txBody>
      </p:sp>
      <p:sp>
        <p:nvSpPr>
          <p:cNvPr id="90" name="Google Shape;90;p17"/>
          <p:cNvSpPr txBox="1"/>
          <p:nvPr>
            <p:ph type="title"/>
          </p:nvPr>
        </p:nvSpPr>
        <p:spPr>
          <a:xfrm>
            <a:off x="4898475" y="300975"/>
            <a:ext cx="4045200" cy="6291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s-419" sz="2100">
                <a:solidFill>
                  <a:schemeClr val="dk2"/>
                </a:solidFill>
              </a:rPr>
              <a:t>Clientes</a:t>
            </a:r>
            <a:endParaRPr sz="2000"/>
          </a:p>
        </p:txBody>
      </p:sp>
      <p:pic>
        <p:nvPicPr>
          <p:cNvPr id="91" name="Google Shape;91;p17"/>
          <p:cNvPicPr preferRelativeResize="0"/>
          <p:nvPr/>
        </p:nvPicPr>
        <p:blipFill>
          <a:blip r:embed="rId3">
            <a:alphaModFix/>
          </a:blip>
          <a:stretch>
            <a:fillRect/>
          </a:stretch>
        </p:blipFill>
        <p:spPr>
          <a:xfrm>
            <a:off x="4898475" y="1572100"/>
            <a:ext cx="1789200" cy="1789200"/>
          </a:xfrm>
          <a:prstGeom prst="rect">
            <a:avLst/>
          </a:prstGeom>
          <a:noFill/>
          <a:ln>
            <a:noFill/>
          </a:ln>
        </p:spPr>
      </p:pic>
      <p:pic>
        <p:nvPicPr>
          <p:cNvPr id="92" name="Google Shape;92;p17"/>
          <p:cNvPicPr preferRelativeResize="0"/>
          <p:nvPr/>
        </p:nvPicPr>
        <p:blipFill>
          <a:blip r:embed="rId4">
            <a:alphaModFix/>
          </a:blip>
          <a:stretch>
            <a:fillRect/>
          </a:stretch>
        </p:blipFill>
        <p:spPr>
          <a:xfrm>
            <a:off x="6797375" y="1393550"/>
            <a:ext cx="2146300" cy="214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690550" y="61850"/>
            <a:ext cx="20550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Organi</a:t>
            </a:r>
            <a:r>
              <a:rPr lang="es-419">
                <a:solidFill>
                  <a:schemeClr val="dk1"/>
                </a:solidFill>
              </a:rPr>
              <a:t>grama</a:t>
            </a:r>
            <a:endParaRPr>
              <a:solidFill>
                <a:schemeClr val="dk1"/>
              </a:solidFill>
            </a:endParaRPr>
          </a:p>
        </p:txBody>
      </p:sp>
      <p:pic>
        <p:nvPicPr>
          <p:cNvPr id="98" name="Google Shape;98;p18"/>
          <p:cNvPicPr preferRelativeResize="0"/>
          <p:nvPr/>
        </p:nvPicPr>
        <p:blipFill rotWithShape="1">
          <a:blip r:embed="rId3">
            <a:alphaModFix/>
          </a:blip>
          <a:srcRect b="0" l="0" r="0" t="1623"/>
          <a:stretch/>
        </p:blipFill>
        <p:spPr>
          <a:xfrm>
            <a:off x="1570300" y="861800"/>
            <a:ext cx="6003400" cy="403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387300" y="89225"/>
            <a:ext cx="23694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Cadena </a:t>
            </a:r>
            <a:r>
              <a:rPr lang="es-419">
                <a:solidFill>
                  <a:schemeClr val="dk1"/>
                </a:solidFill>
              </a:rPr>
              <a:t>de valor</a:t>
            </a:r>
            <a:endParaRPr>
              <a:solidFill>
                <a:schemeClr val="dk1"/>
              </a:solidFill>
            </a:endParaRPr>
          </a:p>
        </p:txBody>
      </p:sp>
      <p:pic>
        <p:nvPicPr>
          <p:cNvPr id="104" name="Google Shape;104;p19"/>
          <p:cNvPicPr preferRelativeResize="0"/>
          <p:nvPr/>
        </p:nvPicPr>
        <p:blipFill>
          <a:blip r:embed="rId3">
            <a:alphaModFix/>
          </a:blip>
          <a:stretch>
            <a:fillRect/>
          </a:stretch>
        </p:blipFill>
        <p:spPr>
          <a:xfrm>
            <a:off x="1467713" y="754325"/>
            <a:ext cx="6208575" cy="4207800"/>
          </a:xfrm>
          <a:prstGeom prst="rect">
            <a:avLst/>
          </a:prstGeom>
          <a:noFill/>
          <a:ln>
            <a:noFill/>
          </a:ln>
        </p:spPr>
      </p:pic>
      <p:sp>
        <p:nvSpPr>
          <p:cNvPr id="105" name="Google Shape;105;p19"/>
          <p:cNvSpPr txBox="1"/>
          <p:nvPr>
            <p:ph type="title"/>
          </p:nvPr>
        </p:nvSpPr>
        <p:spPr>
          <a:xfrm rot="-5400000">
            <a:off x="-396225" y="3388300"/>
            <a:ext cx="2311800" cy="73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Pro</a:t>
            </a:r>
            <a:r>
              <a:rPr lang="es-419">
                <a:solidFill>
                  <a:schemeClr val="dk1"/>
                </a:solidFill>
              </a:rPr>
              <a:t>cesos</a:t>
            </a:r>
            <a:endParaRPr>
              <a:solidFill>
                <a:schemeClr val="dk1"/>
              </a:solidFill>
            </a:endParaRPr>
          </a:p>
        </p:txBody>
      </p:sp>
      <p:sp>
        <p:nvSpPr>
          <p:cNvPr id="106" name="Google Shape;106;p19"/>
          <p:cNvSpPr/>
          <p:nvPr/>
        </p:nvSpPr>
        <p:spPr>
          <a:xfrm>
            <a:off x="1126425" y="2559850"/>
            <a:ext cx="107100" cy="2390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Identificación de </a:t>
            </a:r>
            <a:r>
              <a:rPr lang="es-419">
                <a:solidFill>
                  <a:schemeClr val="dk1"/>
                </a:solidFill>
              </a:rPr>
              <a:t>Problemas </a:t>
            </a:r>
            <a:r>
              <a:rPr lang="es-419"/>
              <a:t>del Negocio</a:t>
            </a:r>
            <a:endParaRPr/>
          </a:p>
        </p:txBody>
      </p:sp>
      <p:sp>
        <p:nvSpPr>
          <p:cNvPr id="112" name="Google Shape;112;p20"/>
          <p:cNvSpPr txBox="1"/>
          <p:nvPr>
            <p:ph idx="1" type="body"/>
          </p:nvPr>
        </p:nvSpPr>
        <p:spPr>
          <a:xfrm>
            <a:off x="311700" y="1332025"/>
            <a:ext cx="4503600" cy="3099900"/>
          </a:xfrm>
          <a:prstGeom prst="rect">
            <a:avLst/>
          </a:prstGeom>
        </p:spPr>
        <p:txBody>
          <a:bodyPr anchorCtr="0" anchor="t" bIns="91425" lIns="91425" spcFirstLastPara="1" rIns="91425" wrap="square" tIns="91425">
            <a:noAutofit/>
          </a:bodyPr>
          <a:lstStyle/>
          <a:p>
            <a:pPr indent="-332105" lvl="0" marL="457200" rtl="0" algn="just">
              <a:spcBef>
                <a:spcPts val="0"/>
              </a:spcBef>
              <a:spcAft>
                <a:spcPts val="0"/>
              </a:spcAft>
              <a:buSzPts val="1630"/>
              <a:buFont typeface="Oswald ExtraLight"/>
              <a:buChar char="➔"/>
            </a:pPr>
            <a:r>
              <a:rPr lang="es-419" sz="1629">
                <a:latin typeface="Oswald ExtraLight"/>
                <a:ea typeface="Oswald ExtraLight"/>
                <a:cs typeface="Oswald ExtraLight"/>
                <a:sym typeface="Oswald ExtraLight"/>
              </a:rPr>
              <a:t>Alta tasa de cancelaciones de SOT por demoras en la instalación</a:t>
            </a:r>
            <a:endParaRPr sz="1629">
              <a:latin typeface="Oswald ExtraLight"/>
              <a:ea typeface="Oswald ExtraLight"/>
              <a:cs typeface="Oswald ExtraLight"/>
              <a:sym typeface="Oswald ExtraLight"/>
            </a:endParaRPr>
          </a:p>
          <a:p>
            <a:pPr indent="-332105" lvl="0" marL="457200" rtl="0" algn="just">
              <a:spcBef>
                <a:spcPts val="1000"/>
              </a:spcBef>
              <a:spcAft>
                <a:spcPts val="0"/>
              </a:spcAft>
              <a:buSzPts val="1630"/>
              <a:buFont typeface="Oswald ExtraLight"/>
              <a:buChar char="➔"/>
            </a:pPr>
            <a:r>
              <a:rPr lang="es-419" sz="1629">
                <a:latin typeface="Oswald ExtraLight"/>
                <a:ea typeface="Oswald ExtraLight"/>
                <a:cs typeface="Oswald ExtraLight"/>
                <a:sym typeface="Oswald ExtraLight"/>
              </a:rPr>
              <a:t>Falta de visibilidad sobre los motivos de rechazo de las SOT</a:t>
            </a:r>
            <a:endParaRPr sz="1629">
              <a:latin typeface="Oswald ExtraLight"/>
              <a:ea typeface="Oswald ExtraLight"/>
              <a:cs typeface="Oswald ExtraLight"/>
              <a:sym typeface="Oswald ExtraLight"/>
            </a:endParaRPr>
          </a:p>
          <a:p>
            <a:pPr indent="-332105" lvl="0" marL="457200" rtl="0" algn="just">
              <a:spcBef>
                <a:spcPts val="1000"/>
              </a:spcBef>
              <a:spcAft>
                <a:spcPts val="0"/>
              </a:spcAft>
              <a:buSzPts val="1630"/>
              <a:buFont typeface="Oswald ExtraLight"/>
              <a:buChar char="➔"/>
            </a:pPr>
            <a:r>
              <a:rPr lang="es-419" sz="1629">
                <a:latin typeface="Oswald ExtraLight"/>
                <a:ea typeface="Oswald ExtraLight"/>
                <a:cs typeface="Oswald ExtraLight"/>
                <a:sym typeface="Oswald ExtraLight"/>
              </a:rPr>
              <a:t>Identificar la ubicación de alta tasa de SOT canceladas por motivos del cliente.</a:t>
            </a:r>
            <a:endParaRPr sz="1430">
              <a:latin typeface="Oswald ExtraLight"/>
              <a:ea typeface="Oswald ExtraLight"/>
              <a:cs typeface="Oswald ExtraLight"/>
              <a:sym typeface="Oswald ExtraLight"/>
            </a:endParaRPr>
          </a:p>
          <a:p>
            <a:pPr indent="-332105" lvl="0" marL="457200" rtl="0" algn="just">
              <a:spcBef>
                <a:spcPts val="1000"/>
              </a:spcBef>
              <a:spcAft>
                <a:spcPts val="0"/>
              </a:spcAft>
              <a:buSzPts val="1630"/>
              <a:buFont typeface="Oswald ExtraLight"/>
              <a:buChar char="➔"/>
            </a:pPr>
            <a:r>
              <a:rPr lang="es-419" sz="1629">
                <a:latin typeface="Oswald ExtraLight"/>
                <a:ea typeface="Oswald ExtraLight"/>
                <a:cs typeface="Oswald ExtraLight"/>
                <a:sym typeface="Oswald ExtraLight"/>
              </a:rPr>
              <a:t>Tiempos de espera prolongados entre la generación de la SOT y la instalación</a:t>
            </a:r>
            <a:endParaRPr sz="1629">
              <a:latin typeface="Oswald ExtraLight"/>
              <a:ea typeface="Oswald ExtraLight"/>
              <a:cs typeface="Oswald ExtraLight"/>
              <a:sym typeface="Oswald ExtraLight"/>
            </a:endParaRPr>
          </a:p>
          <a:p>
            <a:pPr indent="-332105" lvl="0" marL="457200" rtl="0" algn="just">
              <a:spcBef>
                <a:spcPts val="1000"/>
              </a:spcBef>
              <a:spcAft>
                <a:spcPts val="1000"/>
              </a:spcAft>
              <a:buSzPts val="1630"/>
              <a:buFont typeface="Oswald ExtraLight"/>
              <a:buChar char="➔"/>
            </a:pPr>
            <a:r>
              <a:rPr lang="es-419" sz="1629">
                <a:latin typeface="Oswald ExtraLight"/>
                <a:ea typeface="Oswald ExtraLight"/>
                <a:cs typeface="Oswald ExtraLight"/>
                <a:sym typeface="Oswald ExtraLight"/>
              </a:rPr>
              <a:t>Ausencia de métricas de conversión de SOT:</a:t>
            </a:r>
            <a:endParaRPr sz="1629">
              <a:latin typeface="Oswald ExtraLight"/>
              <a:ea typeface="Oswald ExtraLight"/>
              <a:cs typeface="Oswald ExtraLight"/>
              <a:sym typeface="Oswald ExtraLight"/>
            </a:endParaRPr>
          </a:p>
        </p:txBody>
      </p:sp>
      <p:pic>
        <p:nvPicPr>
          <p:cNvPr id="113" name="Google Shape;113;p20"/>
          <p:cNvPicPr preferRelativeResize="0"/>
          <p:nvPr/>
        </p:nvPicPr>
        <p:blipFill>
          <a:blip r:embed="rId3">
            <a:alphaModFix/>
          </a:blip>
          <a:stretch>
            <a:fillRect/>
          </a:stretch>
        </p:blipFill>
        <p:spPr>
          <a:xfrm>
            <a:off x="4885625" y="1332025"/>
            <a:ext cx="4023900" cy="26804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Necesidades de </a:t>
            </a:r>
            <a:r>
              <a:rPr lang="es-419">
                <a:solidFill>
                  <a:schemeClr val="dk1"/>
                </a:solidFill>
              </a:rPr>
              <a:t>información y </a:t>
            </a:r>
            <a:r>
              <a:rPr lang="es-419"/>
              <a:t>decisiones críticas</a:t>
            </a:r>
            <a:endParaRPr/>
          </a:p>
        </p:txBody>
      </p:sp>
      <p:graphicFrame>
        <p:nvGraphicFramePr>
          <p:cNvPr id="119" name="Google Shape;119;p21"/>
          <p:cNvGraphicFramePr/>
          <p:nvPr/>
        </p:nvGraphicFramePr>
        <p:xfrm>
          <a:off x="842550" y="1332025"/>
          <a:ext cx="3000000" cy="3000000"/>
        </p:xfrm>
        <a:graphic>
          <a:graphicData uri="http://schemas.openxmlformats.org/drawingml/2006/table">
            <a:tbl>
              <a:tblPr>
                <a:noFill/>
                <a:tableStyleId>{ABABE7E5-A92D-443C-8D15-EF8C0F1F5272}</a:tableStyleId>
              </a:tblPr>
              <a:tblGrid>
                <a:gridCol w="1274650"/>
                <a:gridCol w="2518875"/>
                <a:gridCol w="250800"/>
                <a:gridCol w="3332500"/>
              </a:tblGrid>
              <a:tr h="337900">
                <a:tc>
                  <a:txBody>
                    <a:bodyPr/>
                    <a:lstStyle/>
                    <a:p>
                      <a:pPr indent="0" lvl="0" marL="0" rtl="0" algn="ctr">
                        <a:lnSpc>
                          <a:spcPct val="115000"/>
                        </a:lnSpc>
                        <a:spcBef>
                          <a:spcPts val="0"/>
                        </a:spcBef>
                        <a:spcAft>
                          <a:spcPts val="0"/>
                        </a:spcAft>
                        <a:buNone/>
                      </a:pPr>
                      <a:r>
                        <a:rPr lang="es-419">
                          <a:solidFill>
                            <a:schemeClr val="lt1"/>
                          </a:solidFill>
                          <a:latin typeface="Oswald Medium"/>
                          <a:ea typeface="Oswald Medium"/>
                          <a:cs typeface="Oswald Medium"/>
                          <a:sym typeface="Oswald Medium"/>
                        </a:rPr>
                        <a:t>Nivel</a:t>
                      </a:r>
                      <a:endParaRPr>
                        <a:solidFill>
                          <a:schemeClr val="lt1"/>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s-419">
                          <a:solidFill>
                            <a:schemeClr val="lt1"/>
                          </a:solidFill>
                          <a:latin typeface="Oswald Medium"/>
                          <a:ea typeface="Oswald Medium"/>
                          <a:cs typeface="Oswald Medium"/>
                          <a:sym typeface="Oswald Medium"/>
                        </a:rPr>
                        <a:t>Tipo de decisión</a:t>
                      </a:r>
                      <a:endParaRPr>
                        <a:solidFill>
                          <a:schemeClr val="lt1"/>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t/>
                      </a:r>
                      <a:endParaRPr>
                        <a:solidFill>
                          <a:schemeClr val="lt1"/>
                        </a:solidFill>
                        <a:latin typeface="Oswald Medium"/>
                        <a:ea typeface="Oswald Medium"/>
                        <a:cs typeface="Oswald Medium"/>
                        <a:sym typeface="Oswald Medium"/>
                      </a:endParaRPr>
                    </a:p>
                  </a:txBody>
                  <a:tcPr marT="25400" marB="25400" marR="25400" marL="25400">
                    <a:lnL cap="flat" cmpd="sng" w="10575">
                      <a:solidFill>
                        <a:srgbClr val="434343"/>
                      </a:solidFill>
                      <a:prstDash val="solid"/>
                      <a:round/>
                      <a:headEnd len="sm" w="sm" type="none"/>
                      <a:tailEnd len="sm" w="sm" type="none"/>
                    </a:lnL>
                    <a:lnR cap="flat" cmpd="sng">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s-419">
                          <a:solidFill>
                            <a:schemeClr val="lt1"/>
                          </a:solidFill>
                          <a:latin typeface="Oswald Medium"/>
                          <a:ea typeface="Oswald Medium"/>
                          <a:cs typeface="Oswald Medium"/>
                          <a:sym typeface="Oswald Medium"/>
                        </a:rPr>
                        <a:t>Necesidad de información</a:t>
                      </a:r>
                      <a:endParaRPr>
                        <a:solidFill>
                          <a:schemeClr val="lt1"/>
                        </a:solidFill>
                        <a:latin typeface="Oswald Medium"/>
                        <a:ea typeface="Oswald Medium"/>
                        <a:cs typeface="Oswald Medium"/>
                        <a:sym typeface="Oswald Medium"/>
                      </a:endParaRPr>
                    </a:p>
                  </a:txBody>
                  <a:tcPr marT="25400" marB="25400" marR="0" marL="0">
                    <a:lnL cap="flat" cmpd="sng">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E06666"/>
                    </a:solidFill>
                  </a:tcPr>
                </a:tc>
              </a:tr>
              <a:tr h="859275">
                <a:tc>
                  <a:txBody>
                    <a:bodyPr/>
                    <a:lstStyle/>
                    <a:p>
                      <a:pPr indent="0" lvl="0" marL="0" rtl="0" algn="ctr">
                        <a:lnSpc>
                          <a:spcPct val="115000"/>
                        </a:lnSpc>
                        <a:spcBef>
                          <a:spcPts val="0"/>
                        </a:spcBef>
                        <a:spcAft>
                          <a:spcPts val="0"/>
                        </a:spcAft>
                        <a:buNone/>
                      </a:pPr>
                      <a:r>
                        <a:rPr lang="es-419">
                          <a:latin typeface="Oswald Light"/>
                          <a:ea typeface="Oswald Light"/>
                          <a:cs typeface="Oswald Light"/>
                          <a:sym typeface="Oswald Light"/>
                        </a:rPr>
                        <a:t>Estratégico</a:t>
                      </a:r>
                      <a:endParaRPr>
                        <a:latin typeface="Oswald Light"/>
                        <a:ea typeface="Oswald Light"/>
                        <a:cs typeface="Oswald Light"/>
                        <a:sym typeface="Oswald 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Evaluar la viabilidad de nuevos servicios de instalación a domicilio y reestructurar los procesos operativos.</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Analizar el costo de las demoras y cancelaciones por tipo de servicio y región. Determinar el impacto financiero de las fallas en el proceso.</a:t>
                      </a:r>
                      <a:endParaRPr sz="1300">
                        <a:latin typeface="Oswald ExtraLight"/>
                        <a:ea typeface="Oswald ExtraLight"/>
                        <a:cs typeface="Oswald ExtraLight"/>
                        <a:sym typeface="Oswald ExtraLight"/>
                      </a:endParaRPr>
                    </a:p>
                  </a:txBody>
                  <a:tcPr marT="25400" marB="25400" marR="0" marL="0" anchor="ctr">
                    <a:lnL cap="flat" cmpd="sng">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1119950">
                <a:tc>
                  <a:txBody>
                    <a:bodyPr/>
                    <a:lstStyle/>
                    <a:p>
                      <a:pPr indent="0" lvl="0" marL="0" rtl="0" algn="ctr">
                        <a:lnSpc>
                          <a:spcPct val="115000"/>
                        </a:lnSpc>
                        <a:spcBef>
                          <a:spcPts val="0"/>
                        </a:spcBef>
                        <a:spcAft>
                          <a:spcPts val="0"/>
                        </a:spcAft>
                        <a:buNone/>
                      </a:pPr>
                      <a:r>
                        <a:rPr lang="es-419">
                          <a:latin typeface="Oswald Light"/>
                          <a:ea typeface="Oswald Light"/>
                          <a:cs typeface="Oswald Light"/>
                          <a:sym typeface="Oswald Light"/>
                        </a:rPr>
                        <a:t>Táctico</a:t>
                      </a:r>
                      <a:endParaRPr>
                        <a:latin typeface="Oswald Light"/>
                        <a:ea typeface="Oswald Light"/>
                        <a:cs typeface="Oswald Light"/>
                        <a:sym typeface="Oswald 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Mejorar la programación de técnicos y la asignación de SOT. Implementar protocolos de comunicación con el cliente en tiempo real.</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Conocer la dilación promedio por cada tipo de atención y por cada equipo de trabajo. Identificar los rechazos más comunes y su ubicación geográfica.</a:t>
                      </a:r>
                      <a:endParaRPr sz="1300">
                        <a:latin typeface="Oswald ExtraLight"/>
                        <a:ea typeface="Oswald ExtraLight"/>
                        <a:cs typeface="Oswald ExtraLight"/>
                        <a:sym typeface="Oswald ExtraLight"/>
                      </a:endParaRPr>
                    </a:p>
                  </a:txBody>
                  <a:tcPr marT="25400" marB="25400" marR="0" marL="0" anchor="ctr">
                    <a:lnL cap="flat" cmpd="sng">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r h="1119950">
                <a:tc>
                  <a:txBody>
                    <a:bodyPr/>
                    <a:lstStyle/>
                    <a:p>
                      <a:pPr indent="0" lvl="0" marL="0" rtl="0" algn="ctr">
                        <a:lnSpc>
                          <a:spcPct val="115000"/>
                        </a:lnSpc>
                        <a:spcBef>
                          <a:spcPts val="0"/>
                        </a:spcBef>
                        <a:spcAft>
                          <a:spcPts val="0"/>
                        </a:spcAft>
                        <a:buNone/>
                      </a:pPr>
                      <a:r>
                        <a:rPr lang="es-419">
                          <a:latin typeface="Oswald Light"/>
                          <a:ea typeface="Oswald Light"/>
                          <a:cs typeface="Oswald Light"/>
                          <a:sym typeface="Oswald Light"/>
                        </a:rPr>
                        <a:t>Operativo</a:t>
                      </a:r>
                      <a:endParaRPr>
                        <a:latin typeface="Oswald Light"/>
                        <a:ea typeface="Oswald Light"/>
                        <a:cs typeface="Oswald Light"/>
                        <a:sym typeface="Oswald 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Priorizar las SOT críticas. Reasignar técnicos en caso de retrasos inesperados.</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t/>
                      </a:r>
                      <a:endParaRPr sz="1300">
                        <a:latin typeface="Oswald ExtraLight"/>
                        <a:ea typeface="Oswald ExtraLight"/>
                        <a:cs typeface="Oswald ExtraLight"/>
                        <a:sym typeface="Oswald ExtraLight"/>
                      </a:endParaRPr>
                    </a:p>
                  </a:txBody>
                  <a:tcPr marT="25400" marB="25400" marR="25400" marL="25400" anchor="ctr">
                    <a:lnL cap="flat" cmpd="sng" w="10575">
                      <a:solidFill>
                        <a:srgbClr val="434343"/>
                      </a:solidFill>
                      <a:prstDash val="solid"/>
                      <a:round/>
                      <a:headEnd len="sm" w="sm" type="none"/>
                      <a:tailEnd len="sm" w="sm" type="none"/>
                    </a:lnL>
                    <a:lnR cap="flat" cmpd="sng">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s-419" sz="1300">
                          <a:latin typeface="Oswald ExtraLight"/>
                          <a:ea typeface="Oswald ExtraLight"/>
                          <a:cs typeface="Oswald ExtraLight"/>
                          <a:sym typeface="Oswald ExtraLight"/>
                        </a:rPr>
                        <a:t>Consultar en tiempo real el estado actual de las SOT y la disponibilidad de los técnicos. Acceder a un listado de los motivos de cancelación o rechazo más frecuentes.</a:t>
                      </a:r>
                      <a:endParaRPr sz="1300">
                        <a:latin typeface="Oswald ExtraLight"/>
                        <a:ea typeface="Oswald ExtraLight"/>
                        <a:cs typeface="Oswald ExtraLight"/>
                        <a:sym typeface="Oswald ExtraLight"/>
                      </a:endParaRPr>
                    </a:p>
                  </a:txBody>
                  <a:tcPr marT="25400" marB="25400" marR="0" marL="0" anchor="ctr">
                    <a:lnL cap="flat" cmpd="sng">
                      <a:solidFill>
                        <a:srgbClr val="434343"/>
                      </a:solidFill>
                      <a:prstDash val="solid"/>
                      <a:round/>
                      <a:headEnd len="sm" w="sm" type="none"/>
                      <a:tailEnd len="sm" w="sm" type="none"/>
                    </a:lnL>
                    <a:lnR cap="flat" cmpd="sng" w="10575">
                      <a:solidFill>
                        <a:srgbClr val="434343"/>
                      </a:solidFill>
                      <a:prstDash val="solid"/>
                      <a:round/>
                      <a:headEnd len="sm" w="sm" type="none"/>
                      <a:tailEnd len="sm" w="sm" type="none"/>
                    </a:lnR>
                    <a:lnT cap="flat" cmpd="sng" w="10575">
                      <a:solidFill>
                        <a:srgbClr val="434343"/>
                      </a:solidFill>
                      <a:prstDash val="solid"/>
                      <a:round/>
                      <a:headEnd len="sm" w="sm" type="none"/>
                      <a:tailEnd len="sm" w="sm" type="none"/>
                    </a:lnT>
                    <a:lnB cap="flat" cmpd="sng" w="10575">
                      <a:solidFill>
                        <a:srgbClr val="434343"/>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